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 id="2147483690" r:id="rId4"/>
  </p:sldMasterIdLst>
  <p:notesMasterIdLst>
    <p:notesMasterId r:id="rId28"/>
  </p:notesMasterIdLst>
  <p:sldIdLst>
    <p:sldId id="257" r:id="rId5"/>
    <p:sldId id="292" r:id="rId6"/>
    <p:sldId id="311" r:id="rId7"/>
    <p:sldId id="306" r:id="rId8"/>
    <p:sldId id="308" r:id="rId9"/>
    <p:sldId id="309" r:id="rId10"/>
    <p:sldId id="307" r:id="rId11"/>
    <p:sldId id="313" r:id="rId12"/>
    <p:sldId id="310" r:id="rId13"/>
    <p:sldId id="314" r:id="rId14"/>
    <p:sldId id="305" r:id="rId15"/>
    <p:sldId id="272" r:id="rId16"/>
    <p:sldId id="286" r:id="rId17"/>
    <p:sldId id="287" r:id="rId18"/>
    <p:sldId id="270" r:id="rId19"/>
    <p:sldId id="273" r:id="rId20"/>
    <p:sldId id="274" r:id="rId21"/>
    <p:sldId id="312" r:id="rId22"/>
    <p:sldId id="315" r:id="rId23"/>
    <p:sldId id="317" r:id="rId24"/>
    <p:sldId id="318" r:id="rId25"/>
    <p:sldId id="316" r:id="rId26"/>
    <p:sldId id="29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6A91C2-A2E1-DC48-A5C6-E4F17A9A42B8}" v="84" dt="2019-10-28T15:53:41.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08" autoAdjust="0"/>
    <p:restoredTop sz="94660"/>
  </p:normalViewPr>
  <p:slideViewPr>
    <p:cSldViewPr>
      <p:cViewPr varScale="1">
        <p:scale>
          <a:sx n="91" d="100"/>
          <a:sy n="91" d="100"/>
        </p:scale>
        <p:origin x="1400" y="17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2.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na McBride" userId="337cdae8-3128-4c69-8150-aa72b1c8bf6c" providerId="ADAL" clId="{621D5E28-3633-D54D-9541-4BDF4162519A}"/>
  </pc:docChgLst>
  <pc:docChgLst>
    <pc:chgData name="Catrina McBride" userId="337cdae8-3128-4c69-8150-aa72b1c8bf6c" providerId="ADAL" clId="{88A657AB-78E9-8341-BC83-D9A1045965D3}"/>
  </pc:docChgLst>
  <pc:docChgLst>
    <pc:chgData name="Catrina McBride" userId="337cdae8-3128-4c69-8150-aa72b1c8bf6c" providerId="ADAL" clId="{0E6A91C2-A2E1-DC48-A5C6-E4F17A9A42B8}"/>
    <pc:docChg chg="custSel addSld modSld">
      <pc:chgData name="Catrina McBride" userId="337cdae8-3128-4c69-8150-aa72b1c8bf6c" providerId="ADAL" clId="{0E6A91C2-A2E1-DC48-A5C6-E4F17A9A42B8}" dt="2019-10-28T15:53:41.791" v="195" actId="20577"/>
      <pc:docMkLst>
        <pc:docMk/>
      </pc:docMkLst>
      <pc:sldChg chg="modSp">
        <pc:chgData name="Catrina McBride" userId="337cdae8-3128-4c69-8150-aa72b1c8bf6c" providerId="ADAL" clId="{0E6A91C2-A2E1-DC48-A5C6-E4F17A9A42B8}" dt="2019-10-28T15:34:33.510" v="59" actId="20577"/>
        <pc:sldMkLst>
          <pc:docMk/>
          <pc:sldMk cId="82590370" sldId="308"/>
        </pc:sldMkLst>
        <pc:spChg chg="mod">
          <ac:chgData name="Catrina McBride" userId="337cdae8-3128-4c69-8150-aa72b1c8bf6c" providerId="ADAL" clId="{0E6A91C2-A2E1-DC48-A5C6-E4F17A9A42B8}" dt="2019-10-28T15:34:33.510" v="59" actId="20577"/>
          <ac:spMkLst>
            <pc:docMk/>
            <pc:sldMk cId="82590370" sldId="308"/>
            <ac:spMk id="14339" creationId="{00000000-0000-0000-0000-000000000000}"/>
          </ac:spMkLst>
        </pc:spChg>
      </pc:sldChg>
      <pc:sldChg chg="modSp">
        <pc:chgData name="Catrina McBride" userId="337cdae8-3128-4c69-8150-aa72b1c8bf6c" providerId="ADAL" clId="{0E6A91C2-A2E1-DC48-A5C6-E4F17A9A42B8}" dt="2019-10-28T15:34:50.634" v="87" actId="20577"/>
        <pc:sldMkLst>
          <pc:docMk/>
          <pc:sldMk cId="1296000639" sldId="309"/>
        </pc:sldMkLst>
        <pc:spChg chg="mod">
          <ac:chgData name="Catrina McBride" userId="337cdae8-3128-4c69-8150-aa72b1c8bf6c" providerId="ADAL" clId="{0E6A91C2-A2E1-DC48-A5C6-E4F17A9A42B8}" dt="2019-10-28T15:34:50.634" v="87" actId="20577"/>
          <ac:spMkLst>
            <pc:docMk/>
            <pc:sldMk cId="1296000639" sldId="309"/>
            <ac:spMk id="15363" creationId="{00000000-0000-0000-0000-000000000000}"/>
          </ac:spMkLst>
        </pc:spChg>
      </pc:sldChg>
      <pc:sldChg chg="modSp modAnim">
        <pc:chgData name="Catrina McBride" userId="337cdae8-3128-4c69-8150-aa72b1c8bf6c" providerId="ADAL" clId="{0E6A91C2-A2E1-DC48-A5C6-E4F17A9A42B8}" dt="2019-10-28T15:48:51.699" v="108" actId="14100"/>
        <pc:sldMkLst>
          <pc:docMk/>
          <pc:sldMk cId="3054102348" sldId="315"/>
        </pc:sldMkLst>
        <pc:spChg chg="mod">
          <ac:chgData name="Catrina McBride" userId="337cdae8-3128-4c69-8150-aa72b1c8bf6c" providerId="ADAL" clId="{0E6A91C2-A2E1-DC48-A5C6-E4F17A9A42B8}" dt="2019-10-28T15:48:51.699" v="108" actId="14100"/>
          <ac:spMkLst>
            <pc:docMk/>
            <pc:sldMk cId="3054102348" sldId="315"/>
            <ac:spMk id="3" creationId="{059C47AD-6245-C847-AC10-0483D7A114FB}"/>
          </ac:spMkLst>
        </pc:spChg>
      </pc:sldChg>
      <pc:sldChg chg="modSp">
        <pc:chgData name="Catrina McBride" userId="337cdae8-3128-4c69-8150-aa72b1c8bf6c" providerId="ADAL" clId="{0E6A91C2-A2E1-DC48-A5C6-E4F17A9A42B8}" dt="2019-10-28T15:45:27.001" v="103" actId="20577"/>
        <pc:sldMkLst>
          <pc:docMk/>
          <pc:sldMk cId="2687374656" sldId="316"/>
        </pc:sldMkLst>
        <pc:spChg chg="mod">
          <ac:chgData name="Catrina McBride" userId="337cdae8-3128-4c69-8150-aa72b1c8bf6c" providerId="ADAL" clId="{0E6A91C2-A2E1-DC48-A5C6-E4F17A9A42B8}" dt="2019-10-28T15:45:27.001" v="103" actId="20577"/>
          <ac:spMkLst>
            <pc:docMk/>
            <pc:sldMk cId="2687374656" sldId="316"/>
            <ac:spMk id="3" creationId="{FD52C076-4F5F-174C-800B-BC391BDA4DA0}"/>
          </ac:spMkLst>
        </pc:spChg>
      </pc:sldChg>
      <pc:sldChg chg="modSp add modAnim">
        <pc:chgData name="Catrina McBride" userId="337cdae8-3128-4c69-8150-aa72b1c8bf6c" providerId="ADAL" clId="{0E6A91C2-A2E1-DC48-A5C6-E4F17A9A42B8}" dt="2019-10-28T15:49:17.850" v="113" actId="255"/>
        <pc:sldMkLst>
          <pc:docMk/>
          <pc:sldMk cId="1356318220" sldId="317"/>
        </pc:sldMkLst>
        <pc:spChg chg="mod">
          <ac:chgData name="Catrina McBride" userId="337cdae8-3128-4c69-8150-aa72b1c8bf6c" providerId="ADAL" clId="{0E6A91C2-A2E1-DC48-A5C6-E4F17A9A42B8}" dt="2019-10-28T15:49:17.850" v="113" actId="255"/>
          <ac:spMkLst>
            <pc:docMk/>
            <pc:sldMk cId="1356318220" sldId="317"/>
            <ac:spMk id="3" creationId="{059C47AD-6245-C847-AC10-0483D7A114FB}"/>
          </ac:spMkLst>
        </pc:spChg>
      </pc:sldChg>
      <pc:sldChg chg="modSp add modAnim">
        <pc:chgData name="Catrina McBride" userId="337cdae8-3128-4c69-8150-aa72b1c8bf6c" providerId="ADAL" clId="{0E6A91C2-A2E1-DC48-A5C6-E4F17A9A42B8}" dt="2019-10-28T15:53:41.791" v="195" actId="20577"/>
        <pc:sldMkLst>
          <pc:docMk/>
          <pc:sldMk cId="2479288990" sldId="318"/>
        </pc:sldMkLst>
        <pc:spChg chg="mod">
          <ac:chgData name="Catrina McBride" userId="337cdae8-3128-4c69-8150-aa72b1c8bf6c" providerId="ADAL" clId="{0E6A91C2-A2E1-DC48-A5C6-E4F17A9A42B8}" dt="2019-10-28T15:53:41.791" v="195" actId="20577"/>
          <ac:spMkLst>
            <pc:docMk/>
            <pc:sldMk cId="2479288990" sldId="318"/>
            <ac:spMk id="3" creationId="{059C47AD-6245-C847-AC10-0483D7A114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956C-1727-44B4-AC11-69081DDDEDF8}" type="datetimeFigureOut">
              <a:rPr lang="en-US" smtClean="0"/>
              <a:pPr/>
              <a:t>10/28/19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A500F7-EE76-48C8-9A19-4444F2A51A5D}" type="slidenum">
              <a:rPr lang="en-US" smtClean="0"/>
              <a:pPr/>
              <a:t>‹#›</a:t>
            </a:fld>
            <a:endParaRPr lang="en-US"/>
          </a:p>
        </p:txBody>
      </p:sp>
    </p:spTree>
    <p:extLst>
      <p:ext uri="{BB962C8B-B14F-4D97-AF65-F5344CB8AC3E}">
        <p14:creationId xmlns:p14="http://schemas.microsoft.com/office/powerpoint/2010/main" val="2707500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10/28/19 11:07 AM</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a:solidFill>
                  <a:srgbClr val="000000"/>
                </a:solidFill>
                <a:latin typeface="Trebuchet MS" pitchFamily="34" charset="0"/>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Trebuchet MS"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Trebuchet MS" pitchFamily="34" charset="0"/>
              </a:rPr>
            </a:br>
            <a:r>
              <a:rPr lang="en-US" sz="500" dirty="0">
                <a:solidFill>
                  <a:srgbClr val="000000"/>
                </a:solidFill>
                <a:latin typeface="Trebuchet MS" pitchFamily="34" charset="0"/>
              </a:rPr>
              <a:t>MICROSOFT MAKES NO WARRANTIES, EXPRESS, IMPLIED OR STATUTORY, AS TO THE INFORMATION IN THIS PRESENTATION.</a:t>
            </a:r>
          </a:p>
          <a:p>
            <a:endParaRPr lang="en-US" sz="500" dirty="0">
              <a:latin typeface="Trebuchet MS" pitchFamily="34" charset="0"/>
            </a:endParaRPr>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extLst>
      <p:ext uri="{BB962C8B-B14F-4D97-AF65-F5344CB8AC3E}">
        <p14:creationId xmlns:p14="http://schemas.microsoft.com/office/powerpoint/2010/main" val="3391633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cstate="print"/>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pic>
        <p:nvPicPr>
          <p:cNvPr id="5" name="Picture 4" descr="white bar"/>
          <p:cNvPicPr>
            <a:picLocks noChangeAspect="1" noChangeArrowheads="1"/>
          </p:cNvPicPr>
          <p:nvPr userDrawn="1"/>
        </p:nvPicPr>
        <p:blipFill>
          <a:blip r:embed="rId2" cstate="print"/>
          <a:srcRect/>
          <a:stretch>
            <a:fillRect/>
          </a:stretch>
        </p:blipFill>
        <p:spPr bwMode="auto">
          <a:xfrm>
            <a:off x="0" y="2355850"/>
            <a:ext cx="7623810" cy="1623060"/>
          </a:xfrm>
          <a:prstGeom prst="rect">
            <a:avLst/>
          </a:prstGeom>
          <a:noFill/>
        </p:spPr>
      </p:pic>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lang="en-US" sz="10000" b="0" i="1" kern="1200" baseline="0" dirty="0" smtClean="0">
                <a:ln>
                  <a:solidFill>
                    <a:schemeClr val="tx1">
                      <a:alpha val="21000"/>
                    </a:schemeClr>
                  </a:solidFill>
                </a:ln>
                <a:gradFill>
                  <a:gsLst>
                    <a:gs pos="6000">
                      <a:schemeClr val="accent4">
                        <a:lumMod val="75000"/>
                      </a:schemeClr>
                    </a:gs>
                    <a:gs pos="50000">
                      <a:schemeClr val="accent4">
                        <a:lumMod val="50000"/>
                      </a:schemeClr>
                    </a:gs>
                    <a:gs pos="100000">
                      <a:schemeClr val="bg2">
                        <a:lumMod val="85000"/>
                        <a:lumOff val="15000"/>
                      </a:schemeClr>
                    </a:gs>
                  </a:gsLst>
                  <a:lin ang="5400000" scaled="0"/>
                </a:gradFill>
                <a:effectLst>
                  <a:outerShdw blurRad="139700" dir="16200000" rotWithShape="0">
                    <a:schemeClr val="tx1">
                      <a:alpha val="34000"/>
                    </a:schemeClr>
                  </a:outerShdw>
                </a:effectLst>
                <a:latin typeface="+mn-lt"/>
                <a:ea typeface="+mn-ea"/>
                <a:cs typeface="Arial" pitchFamily="34" charset="0"/>
              </a:defRPr>
            </a:lvl1pPr>
          </a:lstStyle>
          <a:p>
            <a:pPr lvl="0"/>
            <a:r>
              <a:rPr lang="en-US" dirty="0"/>
              <a:t>click to…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28E80666-FB37-4B36-9149-507F3B0178E3}" type="datetimeFigureOut">
              <a:rPr lang="en-US" smtClean="0"/>
              <a:pPr/>
              <a:t>10/28/19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D7E63A33-8271-4DD0-9C48-789913D7C11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E80666-FB37-4B36-9149-507F3B0178E3}" type="datetimeFigureOut">
              <a:rPr lang="en-US" smtClean="0"/>
              <a:pPr/>
              <a:t>10/28/19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10/28/19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E80666-FB37-4B36-9149-507F3B0178E3}" type="datetimeFigureOut">
              <a:rPr lang="en-US" smtClean="0"/>
              <a:pPr/>
              <a:t>10/28/19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8E80666-FB37-4B36-9149-507F3B0178E3}" type="datetimeFigureOut">
              <a:rPr lang="en-US" smtClean="0"/>
              <a:pPr/>
              <a:t>10/28/19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28E80666-FB37-4B36-9149-507F3B0178E3}" type="datetimeFigureOut">
              <a:rPr lang="en-US" smtClean="0"/>
              <a:pPr/>
              <a:t>10/28/19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10/28/19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8E80666-FB37-4B36-9149-507F3B0178E3}" type="datetimeFigureOut">
              <a:rPr lang="en-US" smtClean="0"/>
              <a:pPr/>
              <a:t>10/28/19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8E80666-FB37-4B36-9149-507F3B0178E3}" type="datetimeFigureOut">
              <a:rPr lang="en-US" smtClean="0"/>
              <a:pPr/>
              <a:t>10/28/19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D7E63A33-8271-4DD0-9C48-789913D7C11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E80666-FB37-4B36-9149-507F3B0178E3}" type="datetimeFigureOut">
              <a:rPr lang="en-US" smtClean="0"/>
              <a:pPr/>
              <a:t>10/28/19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8E80666-FB37-4B36-9149-507F3B0178E3}" type="datetimeFigureOut">
              <a:rPr lang="en-US" smtClean="0"/>
              <a:pPr/>
              <a:t>10/28/19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bottombar.png"/>
          <p:cNvPicPr>
            <a:picLocks noChangeAspect="1"/>
          </p:cNvPicPr>
          <p:nvPr/>
        </p:nvPicPr>
        <p:blipFill>
          <a:blip r:embed="rId15" cstate="print"/>
          <a:stretch>
            <a:fillRect/>
          </a:stretch>
        </p:blipFill>
        <p:spPr>
          <a:xfrm>
            <a:off x="0" y="6299337"/>
            <a:ext cx="9144000" cy="557076"/>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0" cap="none" spc="-150" dirty="0">
          <a:ln w="3175">
            <a:noFill/>
          </a:ln>
          <a:solidFill>
            <a:srgbClr val="005825"/>
          </a:solidFill>
          <a:effectLst/>
          <a:latin typeface="+mj-lt"/>
          <a:ea typeface="+mn-ea"/>
          <a:cs typeface="Arial" pitchFamily="34"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EAB0777-4C60-462E-A92C-CDAFD498799C}" type="datetimeFigureOut">
              <a:rPr lang="en-US" smtClean="0"/>
              <a:t>10/28/19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DE6EB8-52AB-45EA-A660-3E1EBFA7298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ransition>
    <p:fade/>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hyperlink" Target="https://www.cbc.ca/news/business/competing-with-big-tech-for-coveted-workers-canadian-companies-tout-benefits-of-working-for-smaller-firms-1.5271565" TargetMode="Externa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hyperlink" Target="http://www.canadastop100.com/national/" TargetMode="Externa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hyperlink" Target="http://www.canadastop100.com/diversity" TargetMode="External"/><Relationship Id="rId2" Type="http://schemas.openxmlformats.org/officeDocument/2006/relationships/hyperlink" Target="http://www.canadastop100.com/family" TargetMode="External"/><Relationship Id="rId1" Type="http://schemas.openxmlformats.org/officeDocument/2006/relationships/slideLayout" Target="../slideLayouts/slideLayout25.xml"/><Relationship Id="rId6" Type="http://schemas.openxmlformats.org/officeDocument/2006/relationships/hyperlink" Target="http://www.canadastop100.com/older_workers" TargetMode="External"/><Relationship Id="rId5" Type="http://schemas.openxmlformats.org/officeDocument/2006/relationships/hyperlink" Target="http://www.canadastop100.com/young_people" TargetMode="External"/><Relationship Id="rId4" Type="http://schemas.openxmlformats.org/officeDocument/2006/relationships/hyperlink" Target="http://www.canadastop100.com/environmental"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tx1"/>
                </a:solidFill>
              </a:rPr>
              <a:t>CAREER MANAGEMENT</a:t>
            </a:r>
          </a:p>
        </p:txBody>
      </p:sp>
      <p:sp>
        <p:nvSpPr>
          <p:cNvPr id="3" name="Subtitle 2"/>
          <p:cNvSpPr>
            <a:spLocks noGrp="1"/>
          </p:cNvSpPr>
          <p:nvPr>
            <p:ph type="subTitle" idx="1"/>
          </p:nvPr>
        </p:nvSpPr>
        <p:spPr>
          <a:xfrm>
            <a:off x="609600" y="4876800"/>
            <a:ext cx="7681913" cy="1370012"/>
          </a:xfrm>
        </p:spPr>
        <p:txBody>
          <a:bodyPr>
            <a:normAutofit/>
          </a:bodyPr>
          <a:lstStyle/>
          <a:p>
            <a:r>
              <a:rPr lang="en-US" dirty="0"/>
              <a:t>MGT4303</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endParaRPr lang="en-CA" dirty="0"/>
          </a:p>
        </p:txBody>
      </p:sp>
      <p:sp>
        <p:nvSpPr>
          <p:cNvPr id="3" name="Content Placeholder 2"/>
          <p:cNvSpPr>
            <a:spLocks noGrp="1"/>
          </p:cNvSpPr>
          <p:nvPr>
            <p:ph idx="1"/>
          </p:nvPr>
        </p:nvSpPr>
        <p:spPr/>
        <p:txBody>
          <a:bodyPr/>
          <a:lstStyle/>
          <a:p>
            <a:r>
              <a:rPr lang="en-US" dirty="0"/>
              <a:t>Comparative Essay Assignment</a:t>
            </a:r>
          </a:p>
          <a:p>
            <a:r>
              <a:rPr lang="en-US" dirty="0"/>
              <a:t>Presentations: </a:t>
            </a:r>
          </a:p>
          <a:p>
            <a:pPr lvl="1"/>
            <a:r>
              <a:rPr lang="en-US" dirty="0"/>
              <a:t>Job Search Websites</a:t>
            </a:r>
          </a:p>
          <a:p>
            <a:pPr lvl="1"/>
            <a:r>
              <a:rPr lang="en-US" dirty="0"/>
              <a:t>Researching Employers</a:t>
            </a:r>
          </a:p>
          <a:p>
            <a:r>
              <a:rPr lang="en-US" dirty="0"/>
              <a:t>Career Fit Discussion</a:t>
            </a:r>
          </a:p>
          <a:p>
            <a:r>
              <a:rPr lang="en-US" dirty="0"/>
              <a:t>Interview Assignments</a:t>
            </a:r>
          </a:p>
        </p:txBody>
      </p:sp>
    </p:spTree>
    <p:extLst>
      <p:ext uri="{BB962C8B-B14F-4D97-AF65-F5344CB8AC3E}">
        <p14:creationId xmlns:p14="http://schemas.microsoft.com/office/powerpoint/2010/main" val="204755310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39E0-DF5D-C740-A874-4DADB231A14F}"/>
              </a:ext>
            </a:extLst>
          </p:cNvPr>
          <p:cNvSpPr>
            <a:spLocks noGrp="1"/>
          </p:cNvSpPr>
          <p:nvPr>
            <p:ph type="title"/>
          </p:nvPr>
        </p:nvSpPr>
        <p:spPr>
          <a:xfrm>
            <a:off x="457200" y="1752600"/>
            <a:ext cx="8229600" cy="1524000"/>
          </a:xfrm>
        </p:spPr>
        <p:txBody>
          <a:bodyPr>
            <a:normAutofit fontScale="90000"/>
          </a:bodyPr>
          <a:lstStyle/>
          <a:p>
            <a:pPr algn="ctr"/>
            <a:r>
              <a:rPr lang="en-US" dirty="0"/>
              <a:t>Close Laptops</a:t>
            </a:r>
            <a:br>
              <a:rPr lang="en-US" dirty="0"/>
            </a:br>
            <a:r>
              <a:rPr lang="en-US" dirty="0"/>
              <a:t>Silence and Put Away Phones</a:t>
            </a:r>
          </a:p>
        </p:txBody>
      </p:sp>
    </p:spTree>
    <p:extLst>
      <p:ext uri="{BB962C8B-B14F-4D97-AF65-F5344CB8AC3E}">
        <p14:creationId xmlns:p14="http://schemas.microsoft.com/office/powerpoint/2010/main" val="35646005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Essay – 20%</a:t>
            </a:r>
            <a:endParaRPr lang="en-CA" dirty="0"/>
          </a:p>
        </p:txBody>
      </p:sp>
      <p:sp>
        <p:nvSpPr>
          <p:cNvPr id="3" name="Content Placeholder 2"/>
          <p:cNvSpPr>
            <a:spLocks noGrp="1"/>
          </p:cNvSpPr>
          <p:nvPr>
            <p:ph idx="1"/>
          </p:nvPr>
        </p:nvSpPr>
        <p:spPr>
          <a:xfrm>
            <a:off x="457200" y="2514600"/>
            <a:ext cx="8229600" cy="3810000"/>
          </a:xfrm>
        </p:spPr>
        <p:txBody>
          <a:bodyPr/>
          <a:lstStyle/>
          <a:p>
            <a:r>
              <a:rPr lang="en-US" dirty="0"/>
              <a:t>Instructions and Rubric posted on Blackboard.</a:t>
            </a:r>
            <a:endParaRPr lang="en-CA" dirty="0"/>
          </a:p>
        </p:txBody>
      </p:sp>
    </p:spTree>
    <p:extLst>
      <p:ext uri="{BB962C8B-B14F-4D97-AF65-F5344CB8AC3E}">
        <p14:creationId xmlns:p14="http://schemas.microsoft.com/office/powerpoint/2010/main" val="441722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7614FBF4-C215-4798-8C04-F2980FD8CFD5}" type="slidenum">
              <a:rPr lang="en-US" altLang="en-US" sz="1200">
                <a:latin typeface="Arial Black" pitchFamily="34" charset="0"/>
              </a:rPr>
              <a:pPr algn="r" eaLnBrk="1" hangingPunct="1"/>
              <a:t>5</a:t>
            </a:fld>
            <a:endParaRPr lang="en-US" altLang="en-US" sz="1200">
              <a:latin typeface="Arial Black" pitchFamily="34" charset="0"/>
            </a:endParaRPr>
          </a:p>
        </p:txBody>
      </p:sp>
      <p:sp>
        <p:nvSpPr>
          <p:cNvPr id="14339" name="Rectangle 2"/>
          <p:cNvSpPr>
            <a:spLocks noGrp="1" noChangeArrowheads="1"/>
          </p:cNvSpPr>
          <p:nvPr>
            <p:ph type="body" idx="4294967295"/>
          </p:nvPr>
        </p:nvSpPr>
        <p:spPr>
          <a:xfrm>
            <a:off x="228600" y="1773238"/>
            <a:ext cx="8686800" cy="5084762"/>
          </a:xfrm>
          <a:noFill/>
        </p:spPr>
        <p:txBody>
          <a:bodyPr lIns="92075" tIns="46038" rIns="92075" bIns="46038">
            <a:normAutofit fontScale="92500" lnSpcReduction="10000"/>
          </a:bodyPr>
          <a:lstStyle/>
          <a:p>
            <a:pPr marL="0" indent="0" eaLnBrk="1" hangingPunct="1">
              <a:buNone/>
            </a:pPr>
            <a:r>
              <a:rPr lang="en-CA" altLang="en-US" sz="2800" dirty="0"/>
              <a:t>Block method:  Discusses all criteria of element 1, then all criteria of element 2.</a:t>
            </a:r>
          </a:p>
          <a:p>
            <a:pPr marL="0" indent="0" eaLnBrk="1" hangingPunct="1">
              <a:buNone/>
            </a:pPr>
            <a:endParaRPr lang="en-US" altLang="en-US" sz="2800" dirty="0"/>
          </a:p>
          <a:p>
            <a:pPr marL="533400" indent="-533400" eaLnBrk="1" hangingPunct="1"/>
            <a:r>
              <a:rPr lang="en-US" altLang="en-US" sz="2800" dirty="0"/>
              <a:t>Profile 1</a:t>
            </a:r>
          </a:p>
          <a:p>
            <a:pPr marL="914400" lvl="1" indent="-465138" eaLnBrk="1" hangingPunct="1"/>
            <a:r>
              <a:rPr lang="en-US" altLang="en-US" sz="2600" dirty="0"/>
              <a:t>Visual elements</a:t>
            </a:r>
          </a:p>
          <a:p>
            <a:pPr marL="914400" lvl="1" indent="-465138" eaLnBrk="1" hangingPunct="1"/>
            <a:r>
              <a:rPr lang="en-US" altLang="en-US" sz="2600" dirty="0"/>
              <a:t>Connectedness</a:t>
            </a:r>
          </a:p>
          <a:p>
            <a:pPr marL="914400" lvl="1" indent="-465138" eaLnBrk="1" hangingPunct="1"/>
            <a:r>
              <a:rPr lang="en-US" altLang="en-US" sz="2600" dirty="0"/>
              <a:t>Writing Style</a:t>
            </a:r>
          </a:p>
          <a:p>
            <a:pPr marL="914400" lvl="1" indent="-465138" eaLnBrk="1" hangingPunct="1"/>
            <a:endParaRPr lang="en-US" altLang="en-US" sz="2400" dirty="0"/>
          </a:p>
          <a:p>
            <a:pPr marL="533400" indent="-533400" eaLnBrk="1" hangingPunct="1"/>
            <a:r>
              <a:rPr lang="en-US" altLang="en-US" sz="2800" dirty="0"/>
              <a:t>Profile 2</a:t>
            </a:r>
          </a:p>
          <a:p>
            <a:pPr marL="914400" lvl="1" indent="-465138" eaLnBrk="1" hangingPunct="1"/>
            <a:r>
              <a:rPr lang="en-US" altLang="en-US" sz="2600" dirty="0"/>
              <a:t>Visual elements</a:t>
            </a:r>
          </a:p>
          <a:p>
            <a:pPr marL="914400" lvl="1" indent="-465138" eaLnBrk="1" hangingPunct="1"/>
            <a:r>
              <a:rPr lang="en-US" altLang="en-US" sz="2600" dirty="0"/>
              <a:t>Connectedness</a:t>
            </a:r>
          </a:p>
          <a:p>
            <a:pPr marL="914400" lvl="1" indent="-465138" eaLnBrk="1" hangingPunct="1"/>
            <a:r>
              <a:rPr lang="en-US" altLang="en-US" sz="2600" dirty="0"/>
              <a:t>Writing Style</a:t>
            </a:r>
          </a:p>
        </p:txBody>
      </p:sp>
      <p:sp>
        <p:nvSpPr>
          <p:cNvPr id="5" name="Rectangle 3"/>
          <p:cNvSpPr txBox="1">
            <a:spLocks noChangeArrowheads="1"/>
          </p:cNvSpPr>
          <p:nvPr/>
        </p:nvSpPr>
        <p:spPr>
          <a:xfrm>
            <a:off x="4860032" y="414338"/>
            <a:ext cx="4176464" cy="1412875"/>
          </a:xfrm>
          <a:prstGeom prst="rect">
            <a:avLst/>
          </a:prstGeom>
          <a:noFill/>
        </p:spPr>
        <p:txBody>
          <a:bodyPr vert="horz" lIns="0" rIns="0" bIns="0" anchor="ctr">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marL="838200" indent="-838200"/>
            <a:r>
              <a:rPr lang="en-CA" altLang="en-US" sz="3200" b="1" dirty="0">
                <a:solidFill>
                  <a:srgbClr val="0070C0"/>
                </a:solidFill>
                <a:latin typeface="Calibri" panose="020F0502020204030204" pitchFamily="34" charset="0"/>
              </a:rPr>
              <a:t>Compare/Contrast</a:t>
            </a:r>
            <a:endParaRPr lang="en-US" altLang="en-US" sz="3200" b="1" dirty="0">
              <a:solidFill>
                <a:srgbClr val="0070C0"/>
              </a:solidFill>
              <a:latin typeface="Calibri" panose="020F0502020204030204" pitchFamily="34" charset="0"/>
            </a:endParaRPr>
          </a:p>
        </p:txBody>
      </p:sp>
      <p:pic>
        <p:nvPicPr>
          <p:cNvPr id="1026" name="Picture 2" descr="C:\Users\mcbridc\AppData\Local\Microsoft\Windows\Temporary Internet Files\Content.IE5\M9ESUP7Y\MC90043527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66952" y="3276600"/>
            <a:ext cx="20320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90370"/>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txBox="1">
            <a:spLocks noGrp="1"/>
          </p:cNvSpPr>
          <p:nvPr/>
        </p:nvSpPr>
        <p:spPr bwMode="auto">
          <a:xfrm>
            <a:off x="6553200" y="6248400"/>
            <a:ext cx="2133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58FD5D3C-3716-4257-854D-85CB8BBF4FD6}" type="slidenum">
              <a:rPr lang="en-US" altLang="en-US" sz="1200">
                <a:latin typeface="Arial Black" pitchFamily="34" charset="0"/>
              </a:rPr>
              <a:pPr algn="r" eaLnBrk="1" hangingPunct="1"/>
              <a:t>6</a:t>
            </a:fld>
            <a:endParaRPr lang="en-US" altLang="en-US" sz="1200">
              <a:latin typeface="Arial Black" pitchFamily="34" charset="0"/>
            </a:endParaRPr>
          </a:p>
        </p:txBody>
      </p:sp>
      <p:sp>
        <p:nvSpPr>
          <p:cNvPr id="15363" name="Rectangle 2"/>
          <p:cNvSpPr>
            <a:spLocks noGrp="1" noChangeArrowheads="1"/>
          </p:cNvSpPr>
          <p:nvPr>
            <p:ph type="body" idx="4294967295"/>
          </p:nvPr>
        </p:nvSpPr>
        <p:spPr>
          <a:xfrm>
            <a:off x="228600" y="1773238"/>
            <a:ext cx="8686800" cy="4814887"/>
          </a:xfrm>
          <a:noFill/>
        </p:spPr>
        <p:txBody>
          <a:bodyPr lIns="92075" tIns="46038" rIns="92075" bIns="46038">
            <a:normAutofit fontScale="92500" lnSpcReduction="20000"/>
          </a:bodyPr>
          <a:lstStyle/>
          <a:p>
            <a:pPr marL="0" indent="0" eaLnBrk="1" hangingPunct="1">
              <a:buNone/>
            </a:pPr>
            <a:r>
              <a:rPr lang="en-CA" altLang="en-US" sz="2800" dirty="0"/>
              <a:t>Point-by-point:  Discusses 1 criterion at a time, comparing profiles 1 and 2 for each criterion together</a:t>
            </a:r>
            <a:r>
              <a:rPr lang="en-US" altLang="en-US" sz="2800" dirty="0"/>
              <a:t>.</a:t>
            </a:r>
          </a:p>
          <a:p>
            <a:pPr marL="0" indent="0" eaLnBrk="1" hangingPunct="1">
              <a:buNone/>
            </a:pPr>
            <a:endParaRPr lang="en-US" altLang="en-US" sz="2800" dirty="0"/>
          </a:p>
          <a:p>
            <a:pPr marL="533400" indent="-533400" eaLnBrk="1" hangingPunct="1"/>
            <a:r>
              <a:rPr lang="en-US" altLang="en-US" sz="2800" dirty="0"/>
              <a:t>Visual Elements</a:t>
            </a:r>
          </a:p>
          <a:p>
            <a:pPr marL="914400" lvl="1" indent="-465138" eaLnBrk="1" hangingPunct="1"/>
            <a:r>
              <a:rPr lang="en-US" altLang="en-US" sz="2600" dirty="0"/>
              <a:t>Profile 1</a:t>
            </a:r>
          </a:p>
          <a:p>
            <a:pPr marL="914400" lvl="1" indent="-465138" eaLnBrk="1" hangingPunct="1"/>
            <a:r>
              <a:rPr lang="en-US" altLang="en-US" sz="2600" dirty="0"/>
              <a:t>Profile 2</a:t>
            </a:r>
          </a:p>
          <a:p>
            <a:pPr marL="533400" indent="-533400" eaLnBrk="1" hangingPunct="1"/>
            <a:r>
              <a:rPr lang="en-US" altLang="en-US" sz="2800" dirty="0"/>
              <a:t>Connectedness</a:t>
            </a:r>
          </a:p>
          <a:p>
            <a:pPr marL="899160" lvl="1" indent="-533400"/>
            <a:r>
              <a:rPr lang="en-US" altLang="en-US" sz="2600" dirty="0"/>
              <a:t>Profile 1</a:t>
            </a:r>
          </a:p>
          <a:p>
            <a:pPr marL="899160" lvl="1" indent="-533400"/>
            <a:r>
              <a:rPr lang="en-US" altLang="en-US" sz="2600" dirty="0"/>
              <a:t>Profile 2</a:t>
            </a:r>
          </a:p>
          <a:p>
            <a:pPr marL="533400" indent="-533400" eaLnBrk="1" hangingPunct="1"/>
            <a:r>
              <a:rPr lang="en-US" altLang="en-US" sz="2800" dirty="0"/>
              <a:t>Writing Style</a:t>
            </a:r>
          </a:p>
          <a:p>
            <a:pPr marL="914400" lvl="1" indent="-465138" eaLnBrk="1" hangingPunct="1"/>
            <a:r>
              <a:rPr lang="en-US" altLang="en-US" sz="2600" dirty="0"/>
              <a:t>Profile 1</a:t>
            </a:r>
          </a:p>
          <a:p>
            <a:pPr marL="914400" lvl="1" indent="-465138" eaLnBrk="1" hangingPunct="1"/>
            <a:r>
              <a:rPr lang="en-US" altLang="en-US" sz="2600" dirty="0"/>
              <a:t>Profile 2</a:t>
            </a:r>
          </a:p>
          <a:p>
            <a:pPr marL="914400" lvl="1" indent="-465138" eaLnBrk="1" hangingPunct="1"/>
            <a:endParaRPr lang="en-US" altLang="en-US" sz="2400" dirty="0"/>
          </a:p>
        </p:txBody>
      </p:sp>
      <p:sp>
        <p:nvSpPr>
          <p:cNvPr id="15364" name="Rectangle 3"/>
          <p:cNvSpPr>
            <a:spLocks noGrp="1" noChangeArrowheads="1"/>
          </p:cNvSpPr>
          <p:nvPr>
            <p:ph type="title" idx="4294967295"/>
          </p:nvPr>
        </p:nvSpPr>
        <p:spPr>
          <a:xfrm>
            <a:off x="1259632" y="398183"/>
            <a:ext cx="7158037" cy="1412875"/>
          </a:xfrm>
          <a:noFill/>
        </p:spPr>
        <p:txBody>
          <a:bodyPr anchor="ctr">
            <a:normAutofit/>
          </a:bodyPr>
          <a:lstStyle/>
          <a:p>
            <a:pPr marL="838200" indent="-838200"/>
            <a:r>
              <a:rPr lang="en-CA" altLang="en-US" dirty="0"/>
              <a:t>Compare/Contrast</a:t>
            </a:r>
            <a:endParaRPr lang="en-US" altLang="en-US" dirty="0"/>
          </a:p>
        </p:txBody>
      </p:sp>
      <p:pic>
        <p:nvPicPr>
          <p:cNvPr id="2050" name="Picture 2" descr="C:\Users\mcbridc\AppData\Local\Microsoft\Windows\Temporary Internet Files\Content.IE5\M9ESUP7Y\MC90043527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810000"/>
            <a:ext cx="20320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000639"/>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LinkedIn Profiles</a:t>
            </a:r>
            <a:endParaRPr lang="en-CA" dirty="0"/>
          </a:p>
        </p:txBody>
      </p:sp>
      <p:sp>
        <p:nvSpPr>
          <p:cNvPr id="3" name="Content Placeholder 2"/>
          <p:cNvSpPr>
            <a:spLocks noGrp="1"/>
          </p:cNvSpPr>
          <p:nvPr>
            <p:ph idx="1"/>
          </p:nvPr>
        </p:nvSpPr>
        <p:spPr>
          <a:xfrm>
            <a:off x="457200" y="2590800"/>
            <a:ext cx="8229600" cy="3733800"/>
          </a:xfrm>
        </p:spPr>
        <p:txBody>
          <a:bodyPr/>
          <a:lstStyle/>
          <a:p>
            <a:r>
              <a:rPr lang="en-US" dirty="0"/>
              <a:t>Patti Church</a:t>
            </a:r>
          </a:p>
          <a:p>
            <a:r>
              <a:rPr lang="en-US" dirty="0"/>
              <a:t>Laurence </a:t>
            </a:r>
            <a:r>
              <a:rPr lang="en-US" dirty="0" err="1"/>
              <a:t>Wheatcroft</a:t>
            </a:r>
            <a:endParaRPr lang="en-CA" dirty="0"/>
          </a:p>
        </p:txBody>
      </p:sp>
    </p:spTree>
    <p:extLst>
      <p:ext uri="{BB962C8B-B14F-4D97-AF65-F5344CB8AC3E}">
        <p14:creationId xmlns:p14="http://schemas.microsoft.com/office/powerpoint/2010/main" val="4110215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C1885-33C4-9240-A9B8-C9D2B2CDE55B}"/>
              </a:ext>
            </a:extLst>
          </p:cNvPr>
          <p:cNvSpPr>
            <a:spLocks noGrp="1"/>
          </p:cNvSpPr>
          <p:nvPr>
            <p:ph type="title"/>
          </p:nvPr>
        </p:nvSpPr>
        <p:spPr/>
        <p:txBody>
          <a:bodyPr/>
          <a:lstStyle/>
          <a:p>
            <a:r>
              <a:rPr lang="en-US" dirty="0"/>
              <a:t>Essay – First Steps</a:t>
            </a:r>
          </a:p>
        </p:txBody>
      </p:sp>
      <p:sp>
        <p:nvSpPr>
          <p:cNvPr id="3" name="Content Placeholder 2">
            <a:extLst>
              <a:ext uri="{FF2B5EF4-FFF2-40B4-BE49-F238E27FC236}">
                <a16:creationId xmlns:a16="http://schemas.microsoft.com/office/drawing/2014/main" id="{B828943A-7A11-C846-AA36-1429DD6F2CAF}"/>
              </a:ext>
            </a:extLst>
          </p:cNvPr>
          <p:cNvSpPr>
            <a:spLocks noGrp="1"/>
          </p:cNvSpPr>
          <p:nvPr>
            <p:ph idx="1"/>
          </p:nvPr>
        </p:nvSpPr>
        <p:spPr>
          <a:xfrm>
            <a:off x="457200" y="2286000"/>
            <a:ext cx="8229600" cy="4038600"/>
          </a:xfrm>
        </p:spPr>
        <p:txBody>
          <a:bodyPr/>
          <a:lstStyle/>
          <a:p>
            <a:r>
              <a:rPr lang="en-US" dirty="0"/>
              <a:t>Identify the profile you will use for comparison</a:t>
            </a:r>
          </a:p>
          <a:p>
            <a:r>
              <a:rPr lang="en-US" dirty="0"/>
              <a:t>Identify the criteria you will use to compare the chosen profile with your own.</a:t>
            </a:r>
          </a:p>
          <a:p>
            <a:r>
              <a:rPr lang="en-US" dirty="0"/>
              <a:t>Choose block method or point by point method</a:t>
            </a:r>
          </a:p>
          <a:p>
            <a:pPr marL="0" indent="0">
              <a:buNone/>
            </a:pPr>
            <a:endParaRPr lang="en-US" dirty="0"/>
          </a:p>
        </p:txBody>
      </p:sp>
    </p:spTree>
    <p:extLst>
      <p:ext uri="{BB962C8B-B14F-4D97-AF65-F5344CB8AC3E}">
        <p14:creationId xmlns:p14="http://schemas.microsoft.com/office/powerpoint/2010/main" val="281633258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Essay</a:t>
            </a:r>
            <a:endParaRPr lang="en-CA" dirty="0"/>
          </a:p>
        </p:txBody>
      </p:sp>
      <p:sp>
        <p:nvSpPr>
          <p:cNvPr id="3" name="Content Placeholder 2"/>
          <p:cNvSpPr>
            <a:spLocks noGrp="1"/>
          </p:cNvSpPr>
          <p:nvPr>
            <p:ph idx="1"/>
          </p:nvPr>
        </p:nvSpPr>
        <p:spPr>
          <a:xfrm>
            <a:off x="1981200" y="2667000"/>
            <a:ext cx="6705600" cy="3657600"/>
          </a:xfrm>
        </p:spPr>
        <p:txBody>
          <a:bodyPr>
            <a:normAutofit/>
          </a:bodyPr>
          <a:lstStyle/>
          <a:p>
            <a:pPr marL="0" indent="0">
              <a:buNone/>
            </a:pPr>
            <a:r>
              <a:rPr lang="en-US" sz="3600" dirty="0"/>
              <a:t>Questions?</a:t>
            </a:r>
            <a:endParaRPr lang="en-CA" sz="3600" dirty="0"/>
          </a:p>
        </p:txBody>
      </p:sp>
    </p:spTree>
    <p:extLst>
      <p:ext uri="{BB962C8B-B14F-4D97-AF65-F5344CB8AC3E}">
        <p14:creationId xmlns:p14="http://schemas.microsoft.com/office/powerpoint/2010/main" val="3770853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BCEB76-D21C-E54C-A3C6-1E5EE045F1B3}"/>
              </a:ext>
            </a:extLst>
          </p:cNvPr>
          <p:cNvSpPr>
            <a:spLocks noGrp="1"/>
          </p:cNvSpPr>
          <p:nvPr>
            <p:ph idx="1"/>
          </p:nvPr>
        </p:nvSpPr>
        <p:spPr/>
        <p:txBody>
          <a:bodyPr>
            <a:normAutofit/>
          </a:bodyPr>
          <a:lstStyle/>
          <a:p>
            <a:pPr marL="0" indent="0">
              <a:buNone/>
            </a:pPr>
            <a:r>
              <a:rPr lang="en-US" sz="3200" dirty="0"/>
              <a:t>Presentations: </a:t>
            </a:r>
          </a:p>
          <a:p>
            <a:r>
              <a:rPr lang="en-US" sz="3200" dirty="0"/>
              <a:t>Job Search Websites</a:t>
            </a:r>
          </a:p>
          <a:p>
            <a:r>
              <a:rPr lang="en-US" sz="3200" dirty="0"/>
              <a:t>Researching Employers</a:t>
            </a:r>
          </a:p>
        </p:txBody>
      </p:sp>
    </p:spTree>
    <p:extLst>
      <p:ext uri="{BB962C8B-B14F-4D97-AF65-F5344CB8AC3E}">
        <p14:creationId xmlns:p14="http://schemas.microsoft.com/office/powerpoint/2010/main" val="395843542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Fit Discussion</a:t>
            </a:r>
          </a:p>
        </p:txBody>
      </p:sp>
      <p:sp>
        <p:nvSpPr>
          <p:cNvPr id="3" name="Content Placeholder 2"/>
          <p:cNvSpPr>
            <a:spLocks noGrp="1"/>
          </p:cNvSpPr>
          <p:nvPr>
            <p:ph idx="1"/>
          </p:nvPr>
        </p:nvSpPr>
        <p:spPr>
          <a:xfrm>
            <a:off x="457200" y="2667000"/>
            <a:ext cx="8229600" cy="3657600"/>
          </a:xfrm>
        </p:spPr>
        <p:txBody>
          <a:bodyPr/>
          <a:lstStyle/>
          <a:p>
            <a:pPr marL="0" indent="0">
              <a:buNone/>
            </a:pPr>
            <a:endParaRPr lang="en-US" dirty="0"/>
          </a:p>
          <a:p>
            <a:r>
              <a:rPr lang="en-US" dirty="0"/>
              <a:t>Type of Employer</a:t>
            </a:r>
          </a:p>
          <a:p>
            <a:r>
              <a:rPr lang="en-US" dirty="0"/>
              <a:t>Type of Employee</a:t>
            </a:r>
          </a:p>
          <a:p>
            <a:r>
              <a:rPr lang="en-US" dirty="0"/>
              <a:t>Type of Work</a:t>
            </a:r>
          </a:p>
          <a:p>
            <a:endParaRPr lang="en-US" dirty="0"/>
          </a:p>
        </p:txBody>
      </p:sp>
    </p:spTree>
    <p:extLst>
      <p:ext uri="{BB962C8B-B14F-4D97-AF65-F5344CB8AC3E}">
        <p14:creationId xmlns:p14="http://schemas.microsoft.com/office/powerpoint/2010/main" val="32059215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 of Employer</a:t>
            </a:r>
          </a:p>
        </p:txBody>
      </p:sp>
      <p:sp>
        <p:nvSpPr>
          <p:cNvPr id="3" name="Text Placeholder 2"/>
          <p:cNvSpPr>
            <a:spLocks noGrp="1"/>
          </p:cNvSpPr>
          <p:nvPr>
            <p:ph type="body" sz="quarter" idx="10"/>
          </p:nvPr>
        </p:nvSpPr>
        <p:spPr>
          <a:xfrm>
            <a:off x="381000" y="2133600"/>
            <a:ext cx="8382000" cy="3657600"/>
          </a:xfrm>
        </p:spPr>
        <p:txBody>
          <a:bodyPr>
            <a:noAutofit/>
          </a:bodyPr>
          <a:lstStyle/>
          <a:p>
            <a:r>
              <a:rPr lang="en-US" sz="3200" dirty="0"/>
              <a:t>Large business</a:t>
            </a:r>
          </a:p>
          <a:p>
            <a:r>
              <a:rPr lang="en-US" sz="3200" dirty="0"/>
              <a:t>Small/medium business</a:t>
            </a:r>
          </a:p>
          <a:p>
            <a:r>
              <a:rPr lang="en-US" sz="3200" dirty="0"/>
              <a:t>Self-employed</a:t>
            </a:r>
          </a:p>
          <a:p>
            <a:r>
              <a:rPr lang="en-US" sz="3200" dirty="0"/>
              <a:t>Non-Profit</a:t>
            </a:r>
          </a:p>
          <a:p>
            <a:r>
              <a:rPr lang="en-US" sz="3200" dirty="0"/>
              <a:t>Government</a:t>
            </a:r>
          </a:p>
          <a:p>
            <a:endParaRPr lang="en-US" sz="3200" dirty="0"/>
          </a:p>
          <a:p>
            <a:pPr marL="0" indent="0">
              <a:buNone/>
            </a:pPr>
            <a:r>
              <a:rPr lang="en-CA" sz="1800" dirty="0">
                <a:hlinkClick r:id="rId2"/>
              </a:rPr>
              <a:t>https://www.cbc.ca/news/business/competing-with-big-tech-for-coveted-workers-canadian-companies-tout-benefits-of-working-for-smaller-firms-1.5271565</a:t>
            </a:r>
            <a:endParaRPr lang="en-US" sz="1800"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Top Employers – </a:t>
            </a:r>
            <a:r>
              <a:rPr lang="en-US" dirty="0" err="1"/>
              <a:t>Mediacorp</a:t>
            </a:r>
            <a:endParaRPr lang="en-US" dirty="0"/>
          </a:p>
        </p:txBody>
      </p:sp>
      <p:sp>
        <p:nvSpPr>
          <p:cNvPr id="3" name="Text Placeholder 2"/>
          <p:cNvSpPr>
            <a:spLocks noGrp="1"/>
          </p:cNvSpPr>
          <p:nvPr>
            <p:ph type="body" sz="quarter" idx="10"/>
          </p:nvPr>
        </p:nvSpPr>
        <p:spPr>
          <a:xfrm>
            <a:off x="457200" y="2394394"/>
            <a:ext cx="8382000" cy="4235006"/>
          </a:xfrm>
        </p:spPr>
        <p:txBody>
          <a:bodyPr>
            <a:normAutofit/>
          </a:bodyPr>
          <a:lstStyle/>
          <a:p>
            <a:r>
              <a:rPr lang="en-US" sz="2400" dirty="0"/>
              <a:t>Physical Workplace; </a:t>
            </a:r>
          </a:p>
          <a:p>
            <a:r>
              <a:rPr lang="en-US" sz="2400" dirty="0"/>
              <a:t>Work Atmosphere &amp; Social; </a:t>
            </a:r>
          </a:p>
          <a:p>
            <a:r>
              <a:rPr lang="en-US" sz="2400" dirty="0"/>
              <a:t>Health, Financial &amp; Family Benefits; </a:t>
            </a:r>
          </a:p>
          <a:p>
            <a:r>
              <a:rPr lang="en-US" sz="2400" dirty="0"/>
              <a:t>Vacation &amp; Time Off; </a:t>
            </a:r>
          </a:p>
          <a:p>
            <a:r>
              <a:rPr lang="en-US" sz="2400" dirty="0"/>
              <a:t>Employee Communications; </a:t>
            </a:r>
          </a:p>
          <a:p>
            <a:r>
              <a:rPr lang="en-US" sz="2400" dirty="0"/>
              <a:t>Performance Management; </a:t>
            </a:r>
          </a:p>
          <a:p>
            <a:r>
              <a:rPr lang="en-US" sz="2400" dirty="0"/>
              <a:t>Training &amp; Skills Development; and </a:t>
            </a:r>
          </a:p>
          <a:p>
            <a:r>
              <a:rPr lang="en-US" sz="2400" dirty="0"/>
              <a:t>Community Involvement.</a:t>
            </a:r>
          </a:p>
        </p:txBody>
      </p:sp>
      <p:sp>
        <p:nvSpPr>
          <p:cNvPr id="4" name="TextBox 3"/>
          <p:cNvSpPr txBox="1"/>
          <p:nvPr/>
        </p:nvSpPr>
        <p:spPr>
          <a:xfrm>
            <a:off x="1260764" y="6248400"/>
            <a:ext cx="5029200" cy="381000"/>
          </a:xfrm>
          <a:prstGeom prst="rect">
            <a:avLst/>
          </a:prstGeom>
          <a:noFill/>
        </p:spPr>
        <p:txBody>
          <a:bodyPr wrap="square" rtlCol="0">
            <a:spAutoFit/>
          </a:bodyPr>
          <a:lstStyle/>
          <a:p>
            <a:r>
              <a:rPr lang="en-US" dirty="0">
                <a:solidFill>
                  <a:schemeClr val="bg2">
                    <a:lumMod val="25000"/>
                  </a:schemeClr>
                </a:solidFill>
                <a:hlinkClick r:id="rId2"/>
              </a:rPr>
              <a:t>http://www.canadastop100.com/national/</a:t>
            </a:r>
            <a:endParaRPr lang="en-US" dirty="0">
              <a:solidFill>
                <a:schemeClr val="bg2">
                  <a:lumMod val="25000"/>
                </a:schemeClr>
              </a:solidFill>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fontScale="90000"/>
          </a:bodyPr>
          <a:lstStyle/>
          <a:p>
            <a:r>
              <a:rPr lang="en-US" dirty="0"/>
              <a:t>Top Employers – Special Interest</a:t>
            </a:r>
          </a:p>
        </p:txBody>
      </p:sp>
      <p:sp>
        <p:nvSpPr>
          <p:cNvPr id="3" name="Text Placeholder 2"/>
          <p:cNvSpPr>
            <a:spLocks noGrp="1"/>
          </p:cNvSpPr>
          <p:nvPr>
            <p:ph type="body" sz="quarter" idx="10"/>
          </p:nvPr>
        </p:nvSpPr>
        <p:spPr>
          <a:xfrm>
            <a:off x="990600" y="2209800"/>
            <a:ext cx="7772400" cy="4235006"/>
          </a:xfrm>
        </p:spPr>
        <p:txBody>
          <a:bodyPr>
            <a:normAutofit/>
          </a:bodyPr>
          <a:lstStyle/>
          <a:p>
            <a:r>
              <a:rPr lang="en-US" sz="3200" dirty="0">
                <a:hlinkClick r:id="rId2" action="ppaction://hlinkfile"/>
              </a:rPr>
              <a:t>family-friendly</a:t>
            </a:r>
            <a:r>
              <a:rPr lang="en-US" sz="3200" dirty="0"/>
              <a:t> workplaces, </a:t>
            </a:r>
          </a:p>
          <a:p>
            <a:r>
              <a:rPr lang="en-US" sz="3200" dirty="0">
                <a:hlinkClick r:id="rId3" action="ppaction://hlinkfile"/>
              </a:rPr>
              <a:t>diversity</a:t>
            </a:r>
            <a:r>
              <a:rPr lang="en-US" sz="3200" dirty="0"/>
              <a:t>, </a:t>
            </a:r>
          </a:p>
          <a:p>
            <a:r>
              <a:rPr lang="en-US" sz="3200" dirty="0">
                <a:hlinkClick r:id="rId4" action="ppaction://hlinkfile"/>
              </a:rPr>
              <a:t>environmental values</a:t>
            </a:r>
            <a:r>
              <a:rPr lang="en-US" sz="3200" dirty="0"/>
              <a:t>, </a:t>
            </a:r>
          </a:p>
          <a:p>
            <a:r>
              <a:rPr lang="en-US" sz="3200" dirty="0">
                <a:hlinkClick r:id="rId5" action="ppaction://hlinkfile"/>
              </a:rPr>
              <a:t>young people</a:t>
            </a:r>
            <a:r>
              <a:rPr lang="en-US" sz="3200" dirty="0"/>
              <a:t> and </a:t>
            </a:r>
          </a:p>
          <a:p>
            <a:r>
              <a:rPr lang="en-US" sz="3200" dirty="0">
                <a:hlinkClick r:id="rId6" action="ppaction://hlinkfile"/>
              </a:rPr>
              <a:t>older Canadians</a:t>
            </a:r>
            <a:r>
              <a:rPr lang="en-US" sz="3200" dirty="0"/>
              <a:t>.</a:t>
            </a:r>
          </a:p>
          <a:p>
            <a:endParaRPr lang="en-US" sz="3200"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914400"/>
            <a:ext cx="8229600" cy="664797"/>
          </a:xfrm>
        </p:spPr>
        <p:txBody>
          <a:bodyPr>
            <a:normAutofit fontScale="90000"/>
          </a:bodyPr>
          <a:lstStyle/>
          <a:p>
            <a:r>
              <a:rPr lang="en-CA" dirty="0"/>
              <a:t>Type of Employee (or not)</a:t>
            </a:r>
            <a:endParaRPr lang="en-US" dirty="0"/>
          </a:p>
        </p:txBody>
      </p:sp>
      <p:sp>
        <p:nvSpPr>
          <p:cNvPr id="5123" name="Rectangle 3"/>
          <p:cNvSpPr>
            <a:spLocks noGrp="1" noChangeArrowheads="1"/>
          </p:cNvSpPr>
          <p:nvPr>
            <p:ph idx="1"/>
          </p:nvPr>
        </p:nvSpPr>
        <p:spPr>
          <a:xfrm>
            <a:off x="457200" y="1801368"/>
            <a:ext cx="8229600" cy="3075432"/>
          </a:xfrm>
        </p:spPr>
        <p:txBody>
          <a:bodyPr>
            <a:noAutofit/>
          </a:bodyPr>
          <a:lstStyle/>
          <a:p>
            <a:pPr lvl="0"/>
            <a:r>
              <a:rPr lang="en-US" sz="3200" dirty="0"/>
              <a:t>Full-time permanent</a:t>
            </a:r>
          </a:p>
          <a:p>
            <a:pPr lvl="0"/>
            <a:r>
              <a:rPr lang="en-US" sz="3200" dirty="0"/>
              <a:t>Part-time permanent</a:t>
            </a:r>
          </a:p>
          <a:p>
            <a:pPr lvl="0"/>
            <a:r>
              <a:rPr lang="en-US" sz="3200" dirty="0"/>
              <a:t>Contracting/Consulting</a:t>
            </a:r>
          </a:p>
          <a:p>
            <a:pPr lvl="0"/>
            <a:r>
              <a:rPr lang="en-US" sz="3200" dirty="0"/>
              <a:t>Entrepreneur</a:t>
            </a:r>
          </a:p>
          <a:p>
            <a:pPr>
              <a:lnSpc>
                <a:spcPct val="90000"/>
              </a:lnSpc>
            </a:pPr>
            <a:r>
              <a:rPr lang="en-CA" sz="3200" dirty="0"/>
              <a:t>Union member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914400"/>
            <a:ext cx="8229600" cy="664797"/>
          </a:xfrm>
        </p:spPr>
        <p:txBody>
          <a:bodyPr>
            <a:normAutofit fontScale="90000"/>
          </a:bodyPr>
          <a:lstStyle/>
          <a:p>
            <a:r>
              <a:rPr lang="en-CA" dirty="0"/>
              <a:t>Type of Work</a:t>
            </a:r>
            <a:endParaRPr lang="en-US" dirty="0"/>
          </a:p>
        </p:txBody>
      </p:sp>
      <p:sp>
        <p:nvSpPr>
          <p:cNvPr id="5123" name="Rectangle 3"/>
          <p:cNvSpPr>
            <a:spLocks noGrp="1" noChangeArrowheads="1"/>
          </p:cNvSpPr>
          <p:nvPr>
            <p:ph idx="1"/>
          </p:nvPr>
        </p:nvSpPr>
        <p:spPr>
          <a:xfrm>
            <a:off x="457200" y="1801368"/>
            <a:ext cx="8229600" cy="2999232"/>
          </a:xfrm>
        </p:spPr>
        <p:txBody>
          <a:bodyPr>
            <a:noAutofit/>
          </a:bodyPr>
          <a:lstStyle/>
          <a:p>
            <a:pPr lvl="0"/>
            <a:r>
              <a:rPr lang="en-US" sz="3200" dirty="0"/>
              <a:t>Supervision</a:t>
            </a:r>
          </a:p>
          <a:p>
            <a:pPr lvl="0"/>
            <a:r>
              <a:rPr lang="en-US" sz="3200" dirty="0"/>
              <a:t>Independent/team</a:t>
            </a:r>
          </a:p>
          <a:p>
            <a:pPr lvl="0"/>
            <a:r>
              <a:rPr lang="en-US" sz="3200" dirty="0"/>
              <a:t>Variety</a:t>
            </a:r>
          </a:p>
          <a:p>
            <a:pPr lvl="0"/>
            <a:r>
              <a:rPr lang="en-US" sz="3200" dirty="0"/>
              <a:t>Flexibility</a:t>
            </a:r>
          </a:p>
          <a:p>
            <a:pPr>
              <a:lnSpc>
                <a:spcPct val="90000"/>
              </a:lnSpc>
            </a:pPr>
            <a:r>
              <a:rPr lang="en-CA" sz="3200" dirty="0"/>
              <a:t>Values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762000"/>
            <a:ext cx="8229600" cy="664797"/>
          </a:xfrm>
        </p:spPr>
        <p:txBody>
          <a:bodyPr>
            <a:normAutofit fontScale="90000"/>
          </a:bodyPr>
          <a:lstStyle/>
          <a:p>
            <a:r>
              <a:rPr lang="en-CA" dirty="0"/>
              <a:t>Location</a:t>
            </a:r>
            <a:endParaRPr lang="en-US" dirty="0"/>
          </a:p>
        </p:txBody>
      </p:sp>
      <p:sp>
        <p:nvSpPr>
          <p:cNvPr id="5123" name="Rectangle 3"/>
          <p:cNvSpPr>
            <a:spLocks noGrp="1" noChangeArrowheads="1"/>
          </p:cNvSpPr>
          <p:nvPr>
            <p:ph idx="1"/>
          </p:nvPr>
        </p:nvSpPr>
        <p:spPr>
          <a:xfrm>
            <a:off x="457200" y="1801368"/>
            <a:ext cx="8229600" cy="3151632"/>
          </a:xfrm>
        </p:spPr>
        <p:txBody>
          <a:bodyPr>
            <a:noAutofit/>
          </a:bodyPr>
          <a:lstStyle/>
          <a:p>
            <a:pPr lvl="0"/>
            <a:r>
              <a:rPr lang="en-US" sz="3200" dirty="0"/>
              <a:t>Ottawa</a:t>
            </a:r>
          </a:p>
          <a:p>
            <a:pPr lvl="0"/>
            <a:r>
              <a:rPr lang="en-US" sz="3200" dirty="0"/>
              <a:t>Another city in Ontario</a:t>
            </a:r>
          </a:p>
          <a:p>
            <a:pPr lvl="0"/>
            <a:r>
              <a:rPr lang="en-US" sz="3200" dirty="0"/>
              <a:t>Another city in Canada</a:t>
            </a:r>
          </a:p>
          <a:p>
            <a:pPr lvl="0"/>
            <a:r>
              <a:rPr lang="en-US" sz="3200" dirty="0"/>
              <a:t>Another country</a:t>
            </a:r>
          </a:p>
          <a:p>
            <a:pPr lvl="0"/>
            <a:r>
              <a:rPr lang="en-US" sz="3200" dirty="0"/>
              <a:t>Travel</a:t>
            </a:r>
            <a:endParaRPr lang="en-CA" sz="3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8382000" cy="551688"/>
          </a:xfrm>
        </p:spPr>
        <p:txBody>
          <a:bodyPr>
            <a:normAutofit fontScale="90000"/>
          </a:bodyPr>
          <a:lstStyle/>
          <a:p>
            <a:r>
              <a:rPr lang="en-US" sz="4000" dirty="0"/>
              <a:t>Create Targets &amp; Categorize Job Openings</a:t>
            </a:r>
            <a:endParaRPr lang="en-CA" sz="4000" dirty="0"/>
          </a:p>
        </p:txBody>
      </p:sp>
      <p:sp>
        <p:nvSpPr>
          <p:cNvPr id="3" name="Content Placeholder 2"/>
          <p:cNvSpPr>
            <a:spLocks noGrp="1"/>
          </p:cNvSpPr>
          <p:nvPr>
            <p:ph idx="1"/>
          </p:nvPr>
        </p:nvSpPr>
        <p:spPr/>
        <p:txBody>
          <a:bodyPr>
            <a:normAutofit/>
          </a:bodyPr>
          <a:lstStyle/>
          <a:p>
            <a:pPr marL="0" indent="0">
              <a:buNone/>
            </a:pPr>
            <a:endParaRPr lang="en-US" sz="2800" dirty="0"/>
          </a:p>
          <a:p>
            <a:pPr marL="914400" lvl="1" indent="-514350">
              <a:buFont typeface="+mj-lt"/>
              <a:buAutoNum type="arabicPeriod"/>
            </a:pPr>
            <a:r>
              <a:rPr lang="en-US" sz="2800" dirty="0"/>
              <a:t>Stretch job target; dream job</a:t>
            </a:r>
          </a:p>
          <a:p>
            <a:pPr marL="914400" lvl="1" indent="-514350">
              <a:buFont typeface="+mj-lt"/>
              <a:buAutoNum type="arabicPeriod"/>
            </a:pPr>
            <a:r>
              <a:rPr lang="en-US" sz="2800" dirty="0"/>
              <a:t>Current job target; right fit for right now</a:t>
            </a:r>
          </a:p>
          <a:p>
            <a:pPr marL="914400" lvl="1" indent="-514350">
              <a:buFont typeface="+mj-lt"/>
              <a:buAutoNum type="arabicPeriod"/>
            </a:pPr>
            <a:r>
              <a:rPr lang="en-US" sz="2800" dirty="0"/>
              <a:t>Contingency job target; backup plan</a:t>
            </a:r>
          </a:p>
          <a:p>
            <a:endParaRPr lang="en-CA" sz="2800" dirty="0"/>
          </a:p>
        </p:txBody>
      </p:sp>
    </p:spTree>
    <p:extLst>
      <p:ext uri="{BB962C8B-B14F-4D97-AF65-F5344CB8AC3E}">
        <p14:creationId xmlns:p14="http://schemas.microsoft.com/office/powerpoint/2010/main" val="34211753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78D17-C526-B94F-BF66-42DA3CA248D8}"/>
              </a:ext>
            </a:extLst>
          </p:cNvPr>
          <p:cNvSpPr>
            <a:spLocks noGrp="1"/>
          </p:cNvSpPr>
          <p:nvPr>
            <p:ph type="title"/>
          </p:nvPr>
        </p:nvSpPr>
        <p:spPr>
          <a:xfrm>
            <a:off x="457200" y="381000"/>
            <a:ext cx="8229600" cy="1143000"/>
          </a:xfrm>
        </p:spPr>
        <p:txBody>
          <a:bodyPr/>
          <a:lstStyle/>
          <a:p>
            <a:r>
              <a:rPr lang="en-US" dirty="0"/>
              <a:t>Interview Assignments</a:t>
            </a:r>
          </a:p>
        </p:txBody>
      </p:sp>
      <p:sp>
        <p:nvSpPr>
          <p:cNvPr id="3" name="Content Placeholder 2">
            <a:extLst>
              <a:ext uri="{FF2B5EF4-FFF2-40B4-BE49-F238E27FC236}">
                <a16:creationId xmlns:a16="http://schemas.microsoft.com/office/drawing/2014/main" id="{059C47AD-6245-C847-AC10-0483D7A114FB}"/>
              </a:ext>
            </a:extLst>
          </p:cNvPr>
          <p:cNvSpPr>
            <a:spLocks noGrp="1"/>
          </p:cNvSpPr>
          <p:nvPr>
            <p:ph idx="1"/>
          </p:nvPr>
        </p:nvSpPr>
        <p:spPr>
          <a:xfrm>
            <a:off x="457200" y="2362200"/>
            <a:ext cx="8686800" cy="4495800"/>
          </a:xfrm>
        </p:spPr>
        <p:txBody>
          <a:bodyPr>
            <a:normAutofit/>
          </a:bodyPr>
          <a:lstStyle/>
          <a:p>
            <a:pPr marL="0" indent="0">
              <a:buNone/>
            </a:pPr>
            <a:r>
              <a:rPr lang="en-US" dirty="0"/>
              <a:t>Practice Interview 5%</a:t>
            </a:r>
          </a:p>
          <a:p>
            <a:pPr marL="0" indent="0">
              <a:buNone/>
            </a:pPr>
            <a:r>
              <a:rPr lang="en-US" dirty="0"/>
              <a:t>Mock Interview 10%</a:t>
            </a:r>
          </a:p>
          <a:p>
            <a:endParaRPr lang="en-US" dirty="0"/>
          </a:p>
        </p:txBody>
      </p:sp>
    </p:spTree>
    <p:extLst>
      <p:ext uri="{BB962C8B-B14F-4D97-AF65-F5344CB8AC3E}">
        <p14:creationId xmlns:p14="http://schemas.microsoft.com/office/powerpoint/2010/main" val="305410234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78D17-C526-B94F-BF66-42DA3CA248D8}"/>
              </a:ext>
            </a:extLst>
          </p:cNvPr>
          <p:cNvSpPr>
            <a:spLocks noGrp="1"/>
          </p:cNvSpPr>
          <p:nvPr>
            <p:ph type="title"/>
          </p:nvPr>
        </p:nvSpPr>
        <p:spPr>
          <a:xfrm>
            <a:off x="457200" y="381000"/>
            <a:ext cx="8229600" cy="1143000"/>
          </a:xfrm>
        </p:spPr>
        <p:txBody>
          <a:bodyPr/>
          <a:lstStyle/>
          <a:p>
            <a:r>
              <a:rPr lang="en-US" dirty="0"/>
              <a:t>Interview Assignments</a:t>
            </a:r>
          </a:p>
        </p:txBody>
      </p:sp>
      <p:sp>
        <p:nvSpPr>
          <p:cNvPr id="3" name="Content Placeholder 2">
            <a:extLst>
              <a:ext uri="{FF2B5EF4-FFF2-40B4-BE49-F238E27FC236}">
                <a16:creationId xmlns:a16="http://schemas.microsoft.com/office/drawing/2014/main" id="{059C47AD-6245-C847-AC10-0483D7A114FB}"/>
              </a:ext>
            </a:extLst>
          </p:cNvPr>
          <p:cNvSpPr>
            <a:spLocks noGrp="1"/>
          </p:cNvSpPr>
          <p:nvPr>
            <p:ph idx="1"/>
          </p:nvPr>
        </p:nvSpPr>
        <p:spPr>
          <a:xfrm>
            <a:off x="457200" y="2209800"/>
            <a:ext cx="8229600" cy="4267200"/>
          </a:xfrm>
        </p:spPr>
        <p:txBody>
          <a:bodyPr>
            <a:normAutofit/>
          </a:bodyPr>
          <a:lstStyle/>
          <a:p>
            <a:pPr marL="0" indent="0">
              <a:buNone/>
            </a:pPr>
            <a:r>
              <a:rPr lang="en-US" sz="2800" dirty="0"/>
              <a:t>Practice Interview 5%</a:t>
            </a:r>
          </a:p>
          <a:p>
            <a:r>
              <a:rPr lang="en-US" sz="2800" dirty="0"/>
              <a:t>One on one</a:t>
            </a:r>
          </a:p>
          <a:p>
            <a:r>
              <a:rPr lang="en-US" sz="2800" dirty="0"/>
              <a:t>Outside of class time</a:t>
            </a:r>
          </a:p>
          <a:p>
            <a:r>
              <a:rPr lang="en-US" sz="2800" dirty="0"/>
              <a:t>Paired with Human Resources Management Student</a:t>
            </a:r>
          </a:p>
          <a:p>
            <a:r>
              <a:rPr lang="en-US" sz="2800" dirty="0"/>
              <a:t>Key activities/ submissions – correspondence, resume, interview, feedback form</a:t>
            </a:r>
          </a:p>
          <a:p>
            <a:endParaRPr lang="en-US" sz="2800" dirty="0"/>
          </a:p>
        </p:txBody>
      </p:sp>
    </p:spTree>
    <p:extLst>
      <p:ext uri="{BB962C8B-B14F-4D97-AF65-F5344CB8AC3E}">
        <p14:creationId xmlns:p14="http://schemas.microsoft.com/office/powerpoint/2010/main" val="1356318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78D17-C526-B94F-BF66-42DA3CA248D8}"/>
              </a:ext>
            </a:extLst>
          </p:cNvPr>
          <p:cNvSpPr>
            <a:spLocks noGrp="1"/>
          </p:cNvSpPr>
          <p:nvPr>
            <p:ph type="title"/>
          </p:nvPr>
        </p:nvSpPr>
        <p:spPr>
          <a:xfrm>
            <a:off x="457200" y="381000"/>
            <a:ext cx="8229600" cy="1143000"/>
          </a:xfrm>
        </p:spPr>
        <p:txBody>
          <a:bodyPr/>
          <a:lstStyle/>
          <a:p>
            <a:r>
              <a:rPr lang="en-US" dirty="0"/>
              <a:t>Interview Assignments</a:t>
            </a:r>
          </a:p>
        </p:txBody>
      </p:sp>
      <p:sp>
        <p:nvSpPr>
          <p:cNvPr id="3" name="Content Placeholder 2">
            <a:extLst>
              <a:ext uri="{FF2B5EF4-FFF2-40B4-BE49-F238E27FC236}">
                <a16:creationId xmlns:a16="http://schemas.microsoft.com/office/drawing/2014/main" id="{059C47AD-6245-C847-AC10-0483D7A114FB}"/>
              </a:ext>
            </a:extLst>
          </p:cNvPr>
          <p:cNvSpPr>
            <a:spLocks noGrp="1"/>
          </p:cNvSpPr>
          <p:nvPr>
            <p:ph idx="1"/>
          </p:nvPr>
        </p:nvSpPr>
        <p:spPr>
          <a:xfrm>
            <a:off x="457200" y="2133600"/>
            <a:ext cx="8534400" cy="3962400"/>
          </a:xfrm>
        </p:spPr>
        <p:txBody>
          <a:bodyPr>
            <a:noAutofit/>
          </a:bodyPr>
          <a:lstStyle/>
          <a:p>
            <a:pPr marL="0" indent="0">
              <a:buNone/>
            </a:pPr>
            <a:r>
              <a:rPr lang="en-US" sz="2800" dirty="0"/>
              <a:t>Mock Interview 10%</a:t>
            </a:r>
          </a:p>
          <a:p>
            <a:r>
              <a:rPr lang="en-US" sz="2800" dirty="0"/>
              <a:t>Panel</a:t>
            </a:r>
          </a:p>
          <a:p>
            <a:r>
              <a:rPr lang="en-US" sz="2800" dirty="0"/>
              <a:t>30 min timeslot to be scheduled in Week 13</a:t>
            </a:r>
          </a:p>
          <a:p>
            <a:pPr lvl="1"/>
            <a:r>
              <a:rPr lang="en-US" sz="2800" dirty="0"/>
              <a:t>In Class </a:t>
            </a:r>
            <a:r>
              <a:rPr lang="en-US" sz="2800" u="sng" dirty="0"/>
              <a:t>or</a:t>
            </a:r>
          </a:p>
          <a:p>
            <a:pPr lvl="1"/>
            <a:r>
              <a:rPr lang="en-US" sz="2800" dirty="0"/>
              <a:t>B286 boardroom Mon., November 25th from 12-4</a:t>
            </a:r>
          </a:p>
          <a:p>
            <a:r>
              <a:rPr lang="en-US" sz="2800" dirty="0"/>
              <a:t>With team of five classmates and professor</a:t>
            </a:r>
          </a:p>
          <a:p>
            <a:r>
              <a:rPr lang="en-US" sz="2800" dirty="0"/>
              <a:t>Key activities/submissions – interview </a:t>
            </a:r>
            <a:r>
              <a:rPr lang="en-US" sz="2800"/>
              <a:t>answers, 30 </a:t>
            </a:r>
            <a:r>
              <a:rPr lang="en-US" sz="2800" dirty="0"/>
              <a:t>second commercial, interview</a:t>
            </a:r>
          </a:p>
          <a:p>
            <a:endParaRPr lang="en-US" sz="2800" dirty="0"/>
          </a:p>
        </p:txBody>
      </p:sp>
    </p:spTree>
    <p:extLst>
      <p:ext uri="{BB962C8B-B14F-4D97-AF65-F5344CB8AC3E}">
        <p14:creationId xmlns:p14="http://schemas.microsoft.com/office/powerpoint/2010/main" val="24792889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DFF71-6243-A043-91E1-610986C92C06}"/>
              </a:ext>
            </a:extLst>
          </p:cNvPr>
          <p:cNvSpPr>
            <a:spLocks noGrp="1"/>
          </p:cNvSpPr>
          <p:nvPr>
            <p:ph type="title"/>
          </p:nvPr>
        </p:nvSpPr>
        <p:spPr/>
        <p:txBody>
          <a:bodyPr/>
          <a:lstStyle/>
          <a:p>
            <a:r>
              <a:rPr lang="en-US" dirty="0"/>
              <a:t>Interview Assignments</a:t>
            </a:r>
          </a:p>
        </p:txBody>
      </p:sp>
      <p:sp>
        <p:nvSpPr>
          <p:cNvPr id="3" name="Content Placeholder 2">
            <a:extLst>
              <a:ext uri="{FF2B5EF4-FFF2-40B4-BE49-F238E27FC236}">
                <a16:creationId xmlns:a16="http://schemas.microsoft.com/office/drawing/2014/main" id="{FD52C076-4F5F-174C-800B-BC391BDA4DA0}"/>
              </a:ext>
            </a:extLst>
          </p:cNvPr>
          <p:cNvSpPr>
            <a:spLocks noGrp="1"/>
          </p:cNvSpPr>
          <p:nvPr>
            <p:ph idx="1"/>
          </p:nvPr>
        </p:nvSpPr>
        <p:spPr>
          <a:xfrm>
            <a:off x="457200" y="2362200"/>
            <a:ext cx="8229600" cy="3962400"/>
          </a:xfrm>
        </p:spPr>
        <p:txBody>
          <a:bodyPr/>
          <a:lstStyle/>
          <a:p>
            <a:r>
              <a:rPr lang="en-US" dirty="0"/>
              <a:t>Both use the same job description as the co-op resume/cover letter assignment.</a:t>
            </a:r>
          </a:p>
          <a:p>
            <a:r>
              <a:rPr lang="en-US" dirty="0"/>
              <a:t>Summer Supply Chain Student at Loblaw</a:t>
            </a:r>
          </a:p>
        </p:txBody>
      </p:sp>
    </p:spTree>
    <p:extLst>
      <p:ext uri="{BB962C8B-B14F-4D97-AF65-F5344CB8AC3E}">
        <p14:creationId xmlns:p14="http://schemas.microsoft.com/office/powerpoint/2010/main" val="2687374656"/>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Homework</a:t>
            </a:r>
          </a:p>
        </p:txBody>
      </p:sp>
      <p:sp>
        <p:nvSpPr>
          <p:cNvPr id="3" name="Content Placeholder 2"/>
          <p:cNvSpPr>
            <a:spLocks noGrp="1"/>
          </p:cNvSpPr>
          <p:nvPr>
            <p:ph idx="1"/>
          </p:nvPr>
        </p:nvSpPr>
        <p:spPr>
          <a:xfrm>
            <a:off x="457200" y="2514600"/>
            <a:ext cx="8229600" cy="3810000"/>
          </a:xfrm>
        </p:spPr>
        <p:txBody>
          <a:bodyPr/>
          <a:lstStyle/>
          <a:p>
            <a:r>
              <a:rPr lang="en-US" dirty="0"/>
              <a:t>Blog on a target industry due before class.</a:t>
            </a:r>
          </a:p>
          <a:p>
            <a:r>
              <a:rPr lang="en-US" dirty="0"/>
              <a:t>Read Chapter 10: Prepare for Your Interview</a:t>
            </a:r>
          </a:p>
          <a:p>
            <a:r>
              <a:rPr lang="en-US" dirty="0"/>
              <a:t>Presentation: Extra Curricular Activities</a:t>
            </a:r>
          </a:p>
        </p:txBody>
      </p:sp>
    </p:spTree>
    <p:extLst>
      <p:ext uri="{BB962C8B-B14F-4D97-AF65-F5344CB8AC3E}">
        <p14:creationId xmlns:p14="http://schemas.microsoft.com/office/powerpoint/2010/main" val="3785375627"/>
      </p:ext>
    </p:extLst>
  </p:cSld>
  <p:clrMapOvr>
    <a:masterClrMapping/>
  </p:clrMapOvr>
  <p:transition>
    <p:fade/>
  </p:transition>
</p:sld>
</file>

<file path=ppt/theme/_rels/theme3.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1_Green with White Fence Segoe">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Trebuchet MS"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0550262-B63B-494B-9216-80B9C429110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1_Green with White Fence Segoe</Template>
  <TotalTime>1953</TotalTime>
  <Words>514</Words>
  <Application>Microsoft Macintosh PowerPoint</Application>
  <PresentationFormat>On-screen Show (4:3)</PresentationFormat>
  <Paragraphs>130</Paragraphs>
  <Slides>23</Slides>
  <Notes>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23</vt:i4>
      </vt:variant>
    </vt:vector>
  </HeadingPairs>
  <TitlesOfParts>
    <vt:vector size="34" baseType="lpstr">
      <vt:lpstr>Arial</vt:lpstr>
      <vt:lpstr>Arial Black</vt:lpstr>
      <vt:lpstr>Calibri</vt:lpstr>
      <vt:lpstr>Constantia</vt:lpstr>
      <vt:lpstr>Courier New</vt:lpstr>
      <vt:lpstr>Trebuchet MS</vt:lpstr>
      <vt:lpstr>Wingdings</vt:lpstr>
      <vt:lpstr>Wingdings 2</vt:lpstr>
      <vt:lpstr>1_Green with White Fence Segoe</vt:lpstr>
      <vt:lpstr>White with Courier font for code slides</vt:lpstr>
      <vt:lpstr>Flow</vt:lpstr>
      <vt:lpstr>CAREER MANAGEMENT</vt:lpstr>
      <vt:lpstr>Agenda</vt:lpstr>
      <vt:lpstr>Close Laptops Silence and Put Away Phones</vt:lpstr>
      <vt:lpstr>Comparative Essay – 20%</vt:lpstr>
      <vt:lpstr>PowerPoint Presentation</vt:lpstr>
      <vt:lpstr>Compare/Contrast</vt:lpstr>
      <vt:lpstr>Sample LinkedIn Profiles</vt:lpstr>
      <vt:lpstr>Essay – First Steps</vt:lpstr>
      <vt:lpstr>Comparative Essay</vt:lpstr>
      <vt:lpstr>PowerPoint Presentation</vt:lpstr>
      <vt:lpstr>Career Fit Discussion</vt:lpstr>
      <vt:lpstr>Type of Employer</vt:lpstr>
      <vt:lpstr>Top Employers – Mediacorp</vt:lpstr>
      <vt:lpstr>Top Employers – Special Interest</vt:lpstr>
      <vt:lpstr>Type of Employee (or not)</vt:lpstr>
      <vt:lpstr>Type of Work</vt:lpstr>
      <vt:lpstr>Location</vt:lpstr>
      <vt:lpstr>Create Targets &amp; Categorize Job Openings</vt:lpstr>
      <vt:lpstr>Interview Assignments</vt:lpstr>
      <vt:lpstr>Interview Assignments</vt:lpstr>
      <vt:lpstr>Interview Assignments</vt:lpstr>
      <vt:lpstr>Interview Assignments</vt:lpstr>
      <vt:lpstr>Homework</vt:lpstr>
    </vt:vector>
  </TitlesOfParts>
  <Company>Algonquin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PREPARATION</dc:title>
  <dc:subject/>
  <dc:creator>Mobile Computing Client</dc:creator>
  <cp:keywords/>
  <dc:description/>
  <cp:lastModifiedBy>Catrina McBride</cp:lastModifiedBy>
  <cp:revision>184</cp:revision>
  <dcterms:created xsi:type="dcterms:W3CDTF">2011-06-07T17:02:00Z</dcterms:created>
  <dcterms:modified xsi:type="dcterms:W3CDTF">2019-10-28T15:53:51Z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TC102867469990</vt:lpwstr>
  </property>
</Properties>
</file>